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7556500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FFFF99"/>
    <a:srgbClr val="00CC99"/>
    <a:srgbClr val="FF66CC"/>
    <a:srgbClr val="FFCCFF"/>
    <a:srgbClr val="FF7C80"/>
    <a:srgbClr val="99FFCC"/>
    <a:srgbClr val="00A984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9" autoAdjust="0"/>
    <p:restoredTop sz="94763" autoAdjust="0"/>
  </p:normalViewPr>
  <p:slideViewPr>
    <p:cSldViewPr>
      <p:cViewPr varScale="1">
        <p:scale>
          <a:sx n="69" d="100"/>
          <a:sy n="69" d="100"/>
        </p:scale>
        <p:origin x="348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1365B31-AD65-4E96-8FB0-91324BB46304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A469E132-401B-4C46-B27A-1BF683697E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30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69E132-401B-4C46-B27A-1BF683697E1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310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tel:65-5411&#12288;FAX:69-1100&#12289;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0421F256-04B4-4CEA-EC3F-856C5FFDEA50}"/>
              </a:ext>
            </a:extLst>
          </p:cNvPr>
          <p:cNvGrpSpPr/>
          <p:nvPr/>
        </p:nvGrpSpPr>
        <p:grpSpPr>
          <a:xfrm>
            <a:off x="269345" y="2984500"/>
            <a:ext cx="3737505" cy="1856391"/>
            <a:chOff x="396641" y="4279900"/>
            <a:chExt cx="3737505" cy="1856391"/>
          </a:xfrm>
        </p:grpSpPr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CAF0B4AF-841C-4732-AAD3-52C685318DE7}"/>
                </a:ext>
              </a:extLst>
            </p:cNvPr>
            <p:cNvSpPr txBox="1"/>
            <p:nvPr/>
          </p:nvSpPr>
          <p:spPr>
            <a:xfrm>
              <a:off x="1844441" y="5674626"/>
              <a:ext cx="22897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b="1" dirty="0"/>
                <a:t>＠種市体育館</a:t>
              </a:r>
              <a:endParaRPr kumimoji="1" lang="en-US" altLang="ja-JP" sz="2400" dirty="0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4BAF574-4FEF-FD2A-6B37-CBAC84F48DDB}"/>
                </a:ext>
              </a:extLst>
            </p:cNvPr>
            <p:cNvSpPr txBox="1">
              <a:spLocks/>
            </p:cNvSpPr>
            <p:nvPr/>
          </p:nvSpPr>
          <p:spPr>
            <a:xfrm>
              <a:off x="441009" y="4356100"/>
              <a:ext cx="3108641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4400" b="1" dirty="0">
                  <a:solidFill>
                    <a:srgbClr val="FF0000"/>
                  </a:solidFill>
                </a:rPr>
                <a:t>２</a:t>
              </a:r>
              <a:r>
                <a:rPr lang="en-US" altLang="ja-JP" sz="3600" b="1" dirty="0">
                  <a:solidFill>
                    <a:srgbClr val="FF0000"/>
                  </a:solidFill>
                </a:rPr>
                <a:t>.</a:t>
              </a:r>
              <a:r>
                <a:rPr lang="en-US" altLang="ja-JP" sz="7200" b="1" dirty="0">
                  <a:solidFill>
                    <a:srgbClr val="FF0000"/>
                  </a:solidFill>
                </a:rPr>
                <a:t> </a:t>
              </a:r>
              <a:r>
                <a:rPr lang="en-US" altLang="ja-JP" sz="8800" b="1" dirty="0">
                  <a:solidFill>
                    <a:srgbClr val="FF0000"/>
                  </a:solidFill>
                </a:rPr>
                <a:t>15</a:t>
              </a:r>
              <a:endParaRPr kumimoji="1" lang="en-US" altLang="ja-JP" sz="3600" dirty="0">
                <a:solidFill>
                  <a:srgbClr val="FF0000"/>
                </a:solidFill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BC4FC069-19BB-A13B-06B5-99CFC32D6B10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2207657" y="4707493"/>
              <a:ext cx="12552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>
                  <a:solidFill>
                    <a:srgbClr val="FF0000"/>
                  </a:solidFill>
                </a:rPr>
                <a:t>[</a:t>
              </a:r>
              <a:r>
                <a:rPr lang="ja-JP" altLang="en-US" sz="2000" b="1" dirty="0">
                  <a:solidFill>
                    <a:srgbClr val="FF0000"/>
                  </a:solidFill>
                </a:rPr>
                <a:t>ＳＵＮ</a:t>
              </a:r>
              <a:r>
                <a:rPr lang="en-US" altLang="ja-JP" sz="2000" b="1" dirty="0">
                  <a:solidFill>
                    <a:srgbClr val="FF0000"/>
                  </a:solidFill>
                </a:rPr>
                <a:t>]</a:t>
              </a:r>
              <a:endParaRPr kumimoji="1" lang="en-US" altLang="ja-JP" sz="1600" dirty="0">
                <a:solidFill>
                  <a:srgbClr val="FF0000"/>
                </a:solidFill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3CEA56F6-F66E-4D35-1996-96872CF0BD3F}"/>
                </a:ext>
              </a:extLst>
            </p:cNvPr>
            <p:cNvSpPr/>
            <p:nvPr/>
          </p:nvSpPr>
          <p:spPr>
            <a:xfrm rot="10800000" flipV="1">
              <a:off x="396641" y="5534350"/>
              <a:ext cx="3352800" cy="7284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99F4DF4-E199-4F34-0819-798104D082FD}"/>
                </a:ext>
              </a:extLst>
            </p:cNvPr>
            <p:cNvSpPr txBox="1"/>
            <p:nvPr/>
          </p:nvSpPr>
          <p:spPr>
            <a:xfrm>
              <a:off x="441009" y="4508500"/>
              <a:ext cx="8343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400" dirty="0">
                  <a:solidFill>
                    <a:srgbClr val="FF0000"/>
                  </a:solidFill>
                </a:rPr>
                <a:t>2026</a:t>
              </a:r>
              <a:endParaRPr kumimoji="1" lang="en-US" altLang="ja-JP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0CB2F21-3D09-E9E8-C8E2-F318715981B0}"/>
              </a:ext>
            </a:extLst>
          </p:cNvPr>
          <p:cNvGrpSpPr/>
          <p:nvPr/>
        </p:nvGrpSpPr>
        <p:grpSpPr>
          <a:xfrm>
            <a:off x="464638" y="206785"/>
            <a:ext cx="4685212" cy="1199099"/>
            <a:chOff x="377594" y="521830"/>
            <a:chExt cx="4685212" cy="1199099"/>
          </a:xfrm>
        </p:grpSpPr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E8432C09-29A6-4250-B2FB-F9139968E438}"/>
                </a:ext>
              </a:extLst>
            </p:cNvPr>
            <p:cNvSpPr txBox="1"/>
            <p:nvPr/>
          </p:nvSpPr>
          <p:spPr>
            <a:xfrm>
              <a:off x="1643593" y="633981"/>
              <a:ext cx="341921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300" dirty="0"/>
                <a:t>ひろのカレッジ</a:t>
              </a:r>
              <a:r>
                <a:rPr kumimoji="1" lang="en-US" altLang="ja-JP" sz="1300" dirty="0"/>
                <a:t>2025</a:t>
              </a:r>
            </a:p>
            <a:p>
              <a:r>
                <a:rPr kumimoji="1" lang="ja-JP" altLang="en-US" sz="1300" dirty="0"/>
                <a:t>　～みんなの学び場～</a:t>
              </a:r>
              <a:r>
                <a:rPr lang="ja-JP" altLang="en-US" sz="1300" dirty="0"/>
                <a:t>「健康・スポーツ講座」</a:t>
              </a:r>
              <a:endParaRPr kumimoji="1" lang="en-US" altLang="ja-JP" sz="1300" dirty="0"/>
            </a:p>
          </p:txBody>
        </p:sp>
        <p:pic>
          <p:nvPicPr>
            <p:cNvPr id="62" name="図 61" descr="ののいちマナビィフェスタ2021☆3月開催 | HUG NET はぐネット">
              <a:extLst>
                <a:ext uri="{FF2B5EF4-FFF2-40B4-BE49-F238E27FC236}">
                  <a16:creationId xmlns:a16="http://schemas.microsoft.com/office/drawing/2014/main" id="{9E7AE9A3-D9AE-44D5-BF5D-7C1EED70D5B8}"/>
                </a:ext>
              </a:extLst>
            </p:cNvPr>
            <p:cNvPicPr/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825" b="97740" l="5814" r="95349">
                          <a14:foregroundMark x1="32558" y1="28249" x2="62791" y2="48023"/>
                          <a14:foregroundMark x1="10465" y1="54237" x2="8721" y2="29379"/>
                          <a14:foregroundMark x1="16860" y1="31073" x2="25000" y2="22034"/>
                          <a14:foregroundMark x1="5814" y1="55932" x2="7558" y2="40113"/>
                          <a14:foregroundMark x1="18605" y1="32768" x2="43605" y2="34463"/>
                          <a14:foregroundMark x1="23256" y1="23729" x2="38953" y2="20339"/>
                          <a14:foregroundMark x1="41279" y1="23164" x2="51163" y2="58192"/>
                          <a14:foregroundMark x1="43605" y1="23164" x2="50581" y2="40113"/>
                          <a14:foregroundMark x1="49419" y1="25989" x2="54651" y2="38418"/>
                          <a14:foregroundMark x1="22093" y1="19774" x2="16860" y2="36723"/>
                          <a14:foregroundMark x1="26163" y1="5650" x2="26163" y2="5650"/>
                          <a14:foregroundMark x1="27326" y1="2825" x2="27326" y2="2825"/>
                          <a14:foregroundMark x1="47093" y1="3955" x2="47093" y2="3955"/>
                          <a14:foregroundMark x1="46512" y1="10734" x2="46512" y2="10734"/>
                          <a14:foregroundMark x1="68023" y1="15254" x2="68023" y2="15254"/>
                          <a14:foregroundMark x1="66279" y1="18644" x2="66279" y2="18644"/>
                          <a14:foregroundMark x1="63953" y1="20904" x2="63953" y2="20904"/>
                          <a14:foregroundMark x1="75581" y1="43503" x2="80233" y2="53107"/>
                          <a14:foregroundMark x1="85465" y1="55367" x2="76744" y2="64407"/>
                          <a14:foregroundMark x1="91860" y1="48023" x2="91279" y2="57062"/>
                          <a14:foregroundMark x1="95349" y1="48588" x2="94186" y2="55932"/>
                          <a14:foregroundMark x1="84884" y1="34463" x2="65116" y2="50847"/>
                          <a14:foregroundMark x1="74419" y1="48588" x2="68023" y2="61582"/>
                          <a14:foregroundMark x1="59302" y1="69492" x2="63372" y2="72316"/>
                          <a14:foregroundMark x1="67442" y1="88701" x2="67833" y2="88511"/>
                          <a14:foregroundMark x1="66279" y1="89266" x2="67442" y2="88701"/>
                          <a14:foregroundMark x1="66112" y1="89347" x2="66279" y2="89266"/>
                          <a14:foregroundMark x1="59302" y1="92655" x2="59621" y2="92500"/>
                          <a14:foregroundMark x1="74120" y1="85097" x2="76163" y2="84181"/>
                          <a14:foregroundMark x1="71625" y1="86216" x2="71688" y2="86188"/>
                          <a14:foregroundMark x1="64669" y1="97380" x2="64748" y2="97358"/>
                          <a14:foregroundMark x1="79651" y1="49153" x2="66279" y2="45763"/>
                          <a14:foregroundMark x1="76163" y1="35028" x2="82558" y2="33333"/>
                          <a14:foregroundMark x1="68605" y1="18079" x2="68605" y2="18079"/>
                          <a14:foregroundMark x1="68605" y1="15254" x2="68605" y2="15254"/>
                          <a14:foregroundMark x1="18605" y1="40678" x2="26744" y2="40113"/>
                          <a14:foregroundMark x1="48256" y1="6215" x2="48256" y2="3955"/>
                          <a14:backgroundMark x1="67442" y1="89266" x2="67442" y2="89266"/>
                          <a14:backgroundMark x1="63953" y1="90395" x2="63953" y2="90395"/>
                          <a14:backgroundMark x1="59884" y1="94350" x2="65116" y2="90960"/>
                          <a14:backgroundMark x1="68023" y1="88136" x2="71512" y2="86441"/>
                          <a14:backgroundMark x1="66279" y1="90395" x2="66279" y2="90395"/>
                          <a14:backgroundMark x1="67442" y1="88136" x2="67442" y2="88136"/>
                          <a14:backgroundMark x1="65116" y1="88701" x2="65116" y2="88701"/>
                          <a14:backgroundMark x1="66860" y1="88701" x2="66860" y2="88701"/>
                          <a14:backgroundMark x1="72674" y1="86441" x2="72674" y2="86441"/>
                          <a14:backgroundMark x1="73837" y1="86441" x2="71512" y2="85876"/>
                          <a14:backgroundMark x1="71512" y1="85311" x2="71512" y2="85311"/>
                          <a14:backgroundMark x1="73837" y1="85876" x2="73837" y2="85876"/>
                          <a14:backgroundMark x1="75000" y1="85876" x2="75000" y2="85876"/>
                          <a14:backgroundMark x1="75000" y1="86441" x2="73256" y2="86441"/>
                          <a14:backgroundMark x1="62209" y1="96045" x2="65698" y2="90395"/>
                          <a14:backgroundMark x1="57558" y1="96045" x2="60465" y2="95480"/>
                          <a14:backgroundMark x1="65116" y1="96610" x2="69186" y2="94350"/>
                          <a14:backgroundMark x1="64535" y1="97175" x2="62791" y2="97175"/>
                          <a14:backgroundMark x1="58721" y1="92655" x2="58721" y2="9265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262" y="521830"/>
              <a:ext cx="891444" cy="916801"/>
            </a:xfrm>
            <a:prstGeom prst="rect">
              <a:avLst/>
            </a:prstGeom>
            <a:noFill/>
          </p:spPr>
        </p:pic>
        <p:sp>
          <p:nvSpPr>
            <p:cNvPr id="63" name="テキスト ボックス 16">
              <a:extLst>
                <a:ext uri="{FF2B5EF4-FFF2-40B4-BE49-F238E27FC236}">
                  <a16:creationId xmlns:a16="http://schemas.microsoft.com/office/drawing/2014/main" id="{D951FC86-6DAE-43CE-AAC0-DBA34C6A55A0}"/>
                </a:ext>
              </a:extLst>
            </p:cNvPr>
            <p:cNvSpPr txBox="1"/>
            <p:nvPr/>
          </p:nvSpPr>
          <p:spPr>
            <a:xfrm>
              <a:off x="377594" y="1380003"/>
              <a:ext cx="1525157" cy="34092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3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200"/>
                </a:lnSpc>
                <a:spcAft>
                  <a:spcPts val="0"/>
                </a:spcAft>
              </a:pPr>
              <a:r>
                <a:rPr lang="ja-JP" sz="700" kern="100" dirty="0">
                  <a:effectLst/>
                  <a:latin typeface="ＭＳ ゴシック" panose="020B0609070205080204" pitchFamily="49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生涯学習イメージキャラクター「マナビィ」</a:t>
              </a:r>
              <a:endParaRPr lang="ja-JP" sz="12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D0C14E9-9711-8CC3-5B56-5577CA5F485B}"/>
              </a:ext>
            </a:extLst>
          </p:cNvPr>
          <p:cNvGrpSpPr/>
          <p:nvPr/>
        </p:nvGrpSpPr>
        <p:grpSpPr>
          <a:xfrm>
            <a:off x="541533" y="8657333"/>
            <a:ext cx="1676325" cy="1664345"/>
            <a:chOff x="9550935" y="1296451"/>
            <a:chExt cx="1676325" cy="1664345"/>
          </a:xfrm>
          <a:solidFill>
            <a:schemeClr val="accent5"/>
          </a:solidFill>
        </p:grpSpPr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D8CF6269-284C-A3AE-E36B-56F81B86928D}"/>
                </a:ext>
              </a:extLst>
            </p:cNvPr>
            <p:cNvSpPr/>
            <p:nvPr/>
          </p:nvSpPr>
          <p:spPr>
            <a:xfrm>
              <a:off x="9550935" y="1296451"/>
              <a:ext cx="1664345" cy="16643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ED13BD-D567-7B68-A884-4657321EF3E8}"/>
                </a:ext>
              </a:extLst>
            </p:cNvPr>
            <p:cNvSpPr txBox="1"/>
            <p:nvPr/>
          </p:nvSpPr>
          <p:spPr>
            <a:xfrm>
              <a:off x="9767480" y="1466903"/>
              <a:ext cx="145978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4000" b="1" dirty="0">
                  <a:solidFill>
                    <a:schemeClr val="bg1"/>
                  </a:solidFill>
                </a:rPr>
                <a:t>参加</a:t>
              </a:r>
              <a:endParaRPr lang="en-US" altLang="ja-JP" sz="4000" b="1" dirty="0">
                <a:solidFill>
                  <a:schemeClr val="bg1"/>
                </a:solidFill>
              </a:endParaRPr>
            </a:p>
            <a:p>
              <a:r>
                <a:rPr lang="ja-JP" altLang="en-US" sz="4000" b="1" dirty="0">
                  <a:solidFill>
                    <a:schemeClr val="bg1"/>
                  </a:solidFill>
                </a:rPr>
                <a:t>無料</a:t>
              </a:r>
              <a:endParaRPr kumimoji="1" lang="en-US" altLang="ja-JP" sz="4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FD29F0AE-A261-AC46-6CCD-EFCDC0F5564A}"/>
              </a:ext>
            </a:extLst>
          </p:cNvPr>
          <p:cNvSpPr/>
          <p:nvPr/>
        </p:nvSpPr>
        <p:spPr>
          <a:xfrm>
            <a:off x="2604587" y="9842500"/>
            <a:ext cx="3352800" cy="656736"/>
          </a:xfrm>
          <a:prstGeom prst="roundRect">
            <a:avLst/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1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洋野町教育委員会 生涯学習課</a:t>
            </a:r>
            <a:endParaRPr lang="en-US" altLang="ja-JP" sz="11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TEL</a:t>
            </a:r>
            <a:r>
              <a:rPr kumimoji="1" lang="ja-JP" altLang="en-US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en-US" altLang="ja-JP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0194-65-5411</a:t>
            </a:r>
            <a:r>
              <a:rPr kumimoji="1" lang="ja-JP" altLang="en-US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en-US" altLang="ja-JP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FAX</a:t>
            </a:r>
            <a:r>
              <a:rPr kumimoji="1" lang="ja-JP" altLang="en-US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en-US" altLang="ja-JP" sz="1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0194-69-1100</a:t>
            </a:r>
          </a:p>
          <a:p>
            <a:r>
              <a:rPr lang="en-US" altLang="ja-JP" sz="10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MAIL</a:t>
            </a:r>
            <a:r>
              <a:rPr lang="ja-JP" altLang="en-US" sz="10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0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shogaigakushu@town.hirono.iwate.jp</a:t>
            </a:r>
            <a:r>
              <a:rPr lang="ja-JP" altLang="ja-JP" sz="1000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kumimoji="1" lang="en-US" altLang="ja-JP" sz="10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4AEE1AB-3B21-A70A-883A-14C233548AA3}"/>
              </a:ext>
            </a:extLst>
          </p:cNvPr>
          <p:cNvGrpSpPr/>
          <p:nvPr/>
        </p:nvGrpSpPr>
        <p:grpSpPr>
          <a:xfrm>
            <a:off x="5022884" y="103126"/>
            <a:ext cx="1041334" cy="1025512"/>
            <a:chOff x="-21430" y="19050"/>
            <a:chExt cx="1163849" cy="1054869"/>
          </a:xfrm>
        </p:grpSpPr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B74215BC-9FDE-EE43-9707-7BDCE087CA03}"/>
                </a:ext>
              </a:extLst>
            </p:cNvPr>
            <p:cNvGrpSpPr/>
            <p:nvPr/>
          </p:nvGrpSpPr>
          <p:grpSpPr>
            <a:xfrm>
              <a:off x="-21430" y="46783"/>
              <a:ext cx="1163849" cy="979592"/>
              <a:chOff x="-36336" y="66474"/>
              <a:chExt cx="1328371" cy="1142801"/>
            </a:xfrm>
          </p:grpSpPr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90DCCCD5-4054-EDEA-F341-564494E602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817" y="166255"/>
                <a:ext cx="965835" cy="965835"/>
              </a:xfrm>
              <a:prstGeom prst="rect">
                <a:avLst/>
              </a:prstGeom>
            </p:spPr>
          </p:pic>
          <p:sp>
            <p:nvSpPr>
              <p:cNvPr id="42" name="テキスト ボックス 1175194954">
                <a:extLst>
                  <a:ext uri="{FF2B5EF4-FFF2-40B4-BE49-F238E27FC236}">
                    <a16:creationId xmlns:a16="http://schemas.microsoft.com/office/drawing/2014/main" id="{25DFE1B3-C4E1-96FC-9815-6174584A5AAE}"/>
                  </a:ext>
                </a:extLst>
              </p:cNvPr>
              <p:cNvSpPr txBox="1"/>
              <p:nvPr/>
            </p:nvSpPr>
            <p:spPr>
              <a:xfrm>
                <a:off x="90254" y="66474"/>
                <a:ext cx="1201781" cy="3086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テキスト ボックス 374701076">
                <a:extLst>
                  <a:ext uri="{FF2B5EF4-FFF2-40B4-BE49-F238E27FC236}">
                    <a16:creationId xmlns:a16="http://schemas.microsoft.com/office/drawing/2014/main" id="{4D2986FD-A855-EC3D-5C11-173E0B437861}"/>
                  </a:ext>
                </a:extLst>
              </p:cNvPr>
              <p:cNvSpPr txBox="1"/>
              <p:nvPr/>
            </p:nvSpPr>
            <p:spPr>
              <a:xfrm rot="10800000">
                <a:off x="-36336" y="1021201"/>
                <a:ext cx="1201394" cy="1832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テキスト ボックス 1483902234">
                <a:extLst>
                  <a:ext uri="{FF2B5EF4-FFF2-40B4-BE49-F238E27FC236}">
                    <a16:creationId xmlns:a16="http://schemas.microsoft.com/office/drawing/2014/main" id="{1C90F7FC-19C8-D970-2C01-3099592A31FC}"/>
                  </a:ext>
                </a:extLst>
              </p:cNvPr>
              <p:cNvSpPr txBox="1"/>
              <p:nvPr/>
            </p:nvSpPr>
            <p:spPr>
              <a:xfrm rot="16200000">
                <a:off x="-363690" y="495073"/>
                <a:ext cx="1072632" cy="2477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テキスト ボックス 169028190">
                <a:extLst>
                  <a:ext uri="{FF2B5EF4-FFF2-40B4-BE49-F238E27FC236}">
                    <a16:creationId xmlns:a16="http://schemas.microsoft.com/office/drawing/2014/main" id="{711986FD-3CD6-E045-BE76-EE891E9E5FB6}"/>
                  </a:ext>
                </a:extLst>
              </p:cNvPr>
              <p:cNvSpPr txBox="1"/>
              <p:nvPr/>
            </p:nvSpPr>
            <p:spPr>
              <a:xfrm rot="5400000">
                <a:off x="544433" y="549063"/>
                <a:ext cx="1072636" cy="24778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4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1E5E9507-205A-FBF2-9C17-4AB2459C4CFB}"/>
                </a:ext>
              </a:extLst>
            </p:cNvPr>
            <p:cNvSpPr/>
            <p:nvPr/>
          </p:nvSpPr>
          <p:spPr>
            <a:xfrm>
              <a:off x="0" y="19050"/>
              <a:ext cx="1113155" cy="105486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4F63501-B63B-A6AF-1D28-D3D51F576BA8}"/>
              </a:ext>
            </a:extLst>
          </p:cNvPr>
          <p:cNvSpPr/>
          <p:nvPr/>
        </p:nvSpPr>
        <p:spPr>
          <a:xfrm rot="5400000">
            <a:off x="1334488" y="4885035"/>
            <a:ext cx="10693398" cy="923330"/>
          </a:xfrm>
          <a:prstGeom prst="rect">
            <a:avLst/>
          </a:prstGeom>
          <a:solidFill>
            <a:schemeClr val="accent5">
              <a:alpha val="52000"/>
            </a:schemeClr>
          </a:solidFill>
        </p:spPr>
        <p:txBody>
          <a:bodyPr wrap="square" lIns="91440" tIns="45720" rIns="91440" bIns="45720" anchor="ctr" anchorCtr="1">
            <a:spAutoFit/>
          </a:bodyPr>
          <a:lstStyle/>
          <a:p>
            <a:pPr algn="ctr"/>
            <a:r>
              <a:rPr lang="en-US" altLang="ja-JP" sz="5400" b="1" cap="none" spc="0" dirty="0">
                <a:ln w="38100">
                  <a:solidFill>
                    <a:schemeClr val="accent5"/>
                  </a:solidFill>
                  <a:prstDash val="solid"/>
                </a:ln>
                <a:pattFill prst="ltVert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HIRONO</a:t>
            </a:r>
            <a:r>
              <a:rPr lang="ja-JP" altLang="en-US" sz="5400" b="1" cap="none" spc="0" dirty="0">
                <a:ln w="38100">
                  <a:solidFill>
                    <a:schemeClr val="accent5"/>
                  </a:solidFill>
                  <a:prstDash val="solid"/>
                </a:ln>
                <a:pattFill prst="ltVert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Cambria" panose="02040503050406030204" pitchFamily="18" charset="0"/>
                <a:ea typeface="HGP創英角ｺﾞｼｯｸUB" panose="020B0900000000000000" pitchFamily="50" charset="-128"/>
              </a:rPr>
              <a:t> </a:t>
            </a:r>
            <a:r>
              <a:rPr lang="en-US" altLang="ja-JP" sz="5400" b="1" cap="none" spc="0" dirty="0">
                <a:ln w="38100">
                  <a:solidFill>
                    <a:schemeClr val="accent5"/>
                  </a:solidFill>
                  <a:prstDash val="solid"/>
                </a:ln>
                <a:pattFill prst="ltVert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SPORTS </a:t>
            </a:r>
            <a:r>
              <a:rPr lang="en-US" altLang="ja-JP" sz="5400" b="1" dirty="0">
                <a:ln w="38100">
                  <a:solidFill>
                    <a:schemeClr val="accent5"/>
                  </a:solidFill>
                  <a:prstDash val="solid"/>
                </a:ln>
                <a:pattFill prst="ltVert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Cambria" panose="02040503050406030204" pitchFamily="18" charset="0"/>
                <a:ea typeface="Cambria" panose="02040503050406030204" pitchFamily="18" charset="0"/>
              </a:rPr>
              <a:t>RECREATION</a:t>
            </a:r>
            <a:r>
              <a:rPr lang="ja-JP" altLang="en-US" sz="5400" b="1" cap="none" spc="0" dirty="0">
                <a:ln w="38100">
                  <a:solidFill>
                    <a:schemeClr val="accent5"/>
                  </a:solidFill>
                  <a:prstDash val="solid"/>
                </a:ln>
                <a:pattFill prst="ltVert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Cambria" panose="02040503050406030204" pitchFamily="18" charset="0"/>
                <a:ea typeface="HGP創英角ｺﾞｼｯｸUB" panose="020B0900000000000000" pitchFamily="50" charset="-128"/>
              </a:rPr>
              <a:t>　</a:t>
            </a:r>
          </a:p>
        </p:txBody>
      </p:sp>
      <p:sp>
        <p:nvSpPr>
          <p:cNvPr id="10" name="テキスト ボックス 92">
            <a:extLst>
              <a:ext uri="{FF2B5EF4-FFF2-40B4-BE49-F238E27FC236}">
                <a16:creationId xmlns:a16="http://schemas.microsoft.com/office/drawing/2014/main" id="{A49278FF-B835-9B2A-E959-EC7525F7215E}"/>
              </a:ext>
            </a:extLst>
          </p:cNvPr>
          <p:cNvSpPr txBox="1"/>
          <p:nvPr/>
        </p:nvSpPr>
        <p:spPr>
          <a:xfrm>
            <a:off x="120650" y="4889500"/>
            <a:ext cx="3562217" cy="17521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52400" algn="just">
              <a:spcAft>
                <a:spcPts val="0"/>
              </a:spcAft>
            </a:pPr>
            <a:r>
              <a:rPr lang="ja-JP" altLang="en-US" sz="2000" kern="100" dirty="0"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時</a:t>
            </a:r>
            <a:r>
              <a:rPr lang="ja-JP" altLang="en-US" sz="2000" kern="100" dirty="0">
                <a:effectLst/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間：８</a:t>
            </a:r>
            <a:r>
              <a:rPr lang="ja-JP" altLang="en-US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30</a:t>
            </a:r>
            <a:r>
              <a:rPr lang="ja-JP" altLang="en-US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en-US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20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en-US" altLang="ja-JP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</a:t>
            </a:r>
          </a:p>
          <a:p>
            <a:pPr indent="152400" algn="just">
              <a:spcAft>
                <a:spcPts val="0"/>
              </a:spcAft>
            </a:pPr>
            <a:endParaRPr lang="en-US" altLang="ja-JP" sz="800" kern="100" dirty="0">
              <a:effectLst/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 algn="just">
              <a:spcAft>
                <a:spcPts val="0"/>
              </a:spcAft>
            </a:pPr>
            <a:r>
              <a:rPr lang="ja-JP" altLang="en-US" sz="2000" kern="100" dirty="0">
                <a:effectLst/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対  象：</a:t>
            </a:r>
            <a:r>
              <a:rPr lang="ja-JP" altLang="en-US" sz="2000" u="sng" kern="100" dirty="0">
                <a:effectLst/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どなたでも参加ＯＫ</a:t>
            </a:r>
            <a:endParaRPr lang="en-US" altLang="ja-JP" sz="2000" u="sng" kern="100" dirty="0">
              <a:effectLst/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 algn="just">
              <a:spcAft>
                <a:spcPts val="0"/>
              </a:spcAft>
            </a:pPr>
            <a:endParaRPr lang="en-US" altLang="ja-JP" sz="800" kern="100" dirty="0">
              <a:effectLst/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>
              <a:spcAft>
                <a:spcPts val="0"/>
              </a:spcAft>
            </a:pPr>
            <a:r>
              <a:rPr lang="ja-JP" altLang="en-US" sz="2000" kern="100" dirty="0"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定  員：制限なし</a:t>
            </a:r>
            <a:endParaRPr lang="en-US" altLang="ja-JP" sz="2000" kern="100" dirty="0"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 algn="just"/>
            <a:endParaRPr lang="en-US" altLang="ja-JP" sz="800" kern="100" dirty="0">
              <a:effectLst/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>
              <a:spcAft>
                <a:spcPts val="0"/>
              </a:spcAft>
            </a:pPr>
            <a:r>
              <a:rPr lang="ja-JP" altLang="en-US" sz="2000" kern="100" dirty="0">
                <a:solidFill>
                  <a:schemeClr val="tx1"/>
                </a:solidFill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内　 容：ラジオ体操</a:t>
            </a:r>
            <a:endParaRPr lang="en-US" altLang="ja-JP" sz="2000" kern="100" dirty="0">
              <a:solidFill>
                <a:schemeClr val="tx1"/>
              </a:solidFill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9BFC3EB4-2A50-22E0-027A-2F7DAD98252A}"/>
              </a:ext>
            </a:extLst>
          </p:cNvPr>
          <p:cNvGrpSpPr/>
          <p:nvPr/>
        </p:nvGrpSpPr>
        <p:grpSpPr>
          <a:xfrm>
            <a:off x="2553447" y="7471540"/>
            <a:ext cx="3379156" cy="2218560"/>
            <a:chOff x="2588601" y="7350734"/>
            <a:chExt cx="3379156" cy="2218560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DA16B2D8-FCD5-A30A-9E11-E33A67CC9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 amt="50000"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3540" b="95354" l="1094" r="97500">
                          <a14:foregroundMark x1="1406" y1="5310" x2="11094" y2="15265"/>
                          <a14:foregroundMark x1="11094" y1="15265" x2="95781" y2="30531"/>
                          <a14:foregroundMark x1="95781" y1="30531" x2="91094" y2="54204"/>
                          <a14:foregroundMark x1="91094" y1="54204" x2="53594" y2="81416"/>
                          <a14:foregroundMark x1="53594" y1="81416" x2="10313" y2="50885"/>
                          <a14:foregroundMark x1="10313" y1="50885" x2="15000" y2="8628"/>
                          <a14:foregroundMark x1="31719" y1="3761" x2="43750" y2="4425"/>
                          <a14:foregroundMark x1="43750" y1="4425" x2="40781" y2="8628"/>
                          <a14:foregroundMark x1="57500" y1="4204" x2="84844" y2="4867"/>
                          <a14:foregroundMark x1="92031" y1="8628" x2="94063" y2="56195"/>
                          <a14:foregroundMark x1="96875" y1="6416" x2="97500" y2="29646"/>
                          <a14:foregroundMark x1="97500" y1="29646" x2="96875" y2="32301"/>
                          <a14:foregroundMark x1="93281" y1="3540" x2="92969" y2="4646"/>
                          <a14:foregroundMark x1="8438" y1="2434" x2="2656" y2="27212"/>
                          <a14:foregroundMark x1="2656" y1="27212" x2="3281" y2="79867"/>
                          <a14:foregroundMark x1="6875" y1="52655" x2="6875" y2="47124"/>
                          <a14:foregroundMark x1="6875" y1="74779" x2="7813" y2="77434"/>
                          <a14:foregroundMark x1="3281" y1="82965" x2="19063" y2="94248"/>
                          <a14:foregroundMark x1="19063" y1="94248" x2="59062" y2="98451"/>
                          <a14:foregroundMark x1="59062" y1="98451" x2="92031" y2="95575"/>
                          <a14:foregroundMark x1="92031" y1="95575" x2="96875" y2="65265"/>
                          <a14:foregroundMark x1="96875" y1="65265" x2="94531" y2="53319"/>
                          <a14:foregroundMark x1="78125" y1="74779" x2="11406" y2="76549"/>
                          <a14:foregroundMark x1="11406" y1="76549" x2="1094" y2="72788"/>
                          <a14:foregroundMark x1="6250" y1="23894" x2="3438" y2="35619"/>
                          <a14:foregroundMark x1="7344" y1="35841" x2="7656" y2="34513"/>
                          <a14:foregroundMark x1="31250" y1="6858" x2="34375" y2="8850"/>
                          <a14:foregroundMark x1="52656" y1="6858" x2="57188" y2="7522"/>
                          <a14:foregroundMark x1="90156" y1="3761" x2="90156" y2="3761"/>
                          <a14:foregroundMark x1="91719" y1="74779" x2="91719" y2="74779"/>
                          <a14:foregroundMark x1="63750" y1="93142" x2="63750" y2="93142"/>
                          <a14:foregroundMark x1="65781" y1="93805" x2="65781" y2="93805"/>
                          <a14:foregroundMark x1="56250" y1="93142" x2="57188" y2="92699"/>
                          <a14:foregroundMark x1="94219" y1="4867" x2="94219" y2="4867"/>
                          <a14:backgroundMark x1="36406" y1="44690" x2="36406" y2="44690"/>
                          <a14:backgroundMark x1="24531" y1="44690" x2="24531" y2="44690"/>
                          <a14:backgroundMark x1="22188" y1="43584" x2="31719" y2="43584"/>
                          <a14:backgroundMark x1="33125" y1="46018" x2="49219" y2="45796"/>
                          <a14:backgroundMark x1="49219" y1="45796" x2="82656" y2="46018"/>
                          <a14:backgroundMark x1="66250" y1="57301" x2="36563" y2="53761"/>
                          <a14:backgroundMark x1="36563" y1="53761" x2="32500" y2="55973"/>
                          <a14:backgroundMark x1="26406" y1="48673" x2="29688" y2="47566"/>
                          <a14:backgroundMark x1="30469" y1="49115" x2="30781" y2="51549"/>
                          <a14:backgroundMark x1="31563" y1="55973" x2="34063" y2="60398"/>
                          <a14:backgroundMark x1="36094" y1="57743" x2="41875" y2="57080"/>
                          <a14:backgroundMark x1="43594" y1="57743" x2="48750" y2="55088"/>
                          <a14:backgroundMark x1="67500" y1="55973" x2="68281" y2="57301"/>
                          <a14:backgroundMark x1="77031" y1="42920" x2="76719" y2="41814"/>
                          <a14:backgroundMark x1="73906" y1="50442" x2="75313" y2="50885"/>
                          <a14:backgroundMark x1="60625" y1="42478" x2="51875" y2="42478"/>
                          <a14:backgroundMark x1="51406" y1="57743" x2="52812" y2="57301"/>
                          <a14:backgroundMark x1="34375" y1="44248" x2="33594" y2="438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8601" y="7350734"/>
              <a:ext cx="3379156" cy="2218560"/>
            </a:xfrm>
            <a:prstGeom prst="rect">
              <a:avLst/>
            </a:prstGeom>
          </p:spPr>
        </p:pic>
        <p:sp>
          <p:nvSpPr>
            <p:cNvPr id="13" name="テキスト ボックス 33">
              <a:extLst>
                <a:ext uri="{FF2B5EF4-FFF2-40B4-BE49-F238E27FC236}">
                  <a16:creationId xmlns:a16="http://schemas.microsoft.com/office/drawing/2014/main" id="{F9326BFD-81AC-39AA-B065-0B095A5063D1}"/>
                </a:ext>
              </a:extLst>
            </p:cNvPr>
            <p:cNvSpPr txBox="1"/>
            <p:nvPr/>
          </p:nvSpPr>
          <p:spPr>
            <a:xfrm>
              <a:off x="2999471" y="7754296"/>
              <a:ext cx="2739686" cy="143131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ja-JP" sz="20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健康測定会</a:t>
              </a:r>
              <a:endParaRPr lang="en-US" altLang="ja-JP" sz="20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endParaRPr lang="en-US" altLang="ja-JP" sz="16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ja-JP" sz="14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ベジチェック・血管年齢</a:t>
              </a:r>
              <a:r>
                <a:rPr lang="ja-JP" altLang="en-US" sz="14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測定</a:t>
              </a:r>
              <a:r>
                <a:rPr lang="ja-JP" altLang="ja-JP" sz="14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等を</a:t>
              </a:r>
              <a:endPara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ja-JP" sz="14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実施します。</a:t>
              </a:r>
              <a:endPara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endPara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ja-JP" sz="12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明治安田生命保険相互会社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246F03FF-A2B5-F80A-32DB-E24C0DDEBDEA}"/>
                </a:ext>
              </a:extLst>
            </p:cNvPr>
            <p:cNvSpPr/>
            <p:nvPr/>
          </p:nvSpPr>
          <p:spPr>
            <a:xfrm rot="687239">
              <a:off x="4449539" y="7591049"/>
              <a:ext cx="1308844" cy="396751"/>
            </a:xfrm>
            <a:custGeom>
              <a:avLst/>
              <a:gdLst>
                <a:gd name="connsiteX0" fmla="*/ 0 w 1308844"/>
                <a:gd name="connsiteY0" fmla="*/ 66126 h 396751"/>
                <a:gd name="connsiteX1" fmla="*/ 66126 w 1308844"/>
                <a:gd name="connsiteY1" fmla="*/ 0 h 396751"/>
                <a:gd name="connsiteX2" fmla="*/ 666188 w 1308844"/>
                <a:gd name="connsiteY2" fmla="*/ 0 h 396751"/>
                <a:gd name="connsiteX3" fmla="*/ 1242718 w 1308844"/>
                <a:gd name="connsiteY3" fmla="*/ 0 h 396751"/>
                <a:gd name="connsiteX4" fmla="*/ 1308844 w 1308844"/>
                <a:gd name="connsiteY4" fmla="*/ 66126 h 396751"/>
                <a:gd name="connsiteX5" fmla="*/ 1308844 w 1308844"/>
                <a:gd name="connsiteY5" fmla="*/ 330625 h 396751"/>
                <a:gd name="connsiteX6" fmla="*/ 1242718 w 1308844"/>
                <a:gd name="connsiteY6" fmla="*/ 396751 h 396751"/>
                <a:gd name="connsiteX7" fmla="*/ 677954 w 1308844"/>
                <a:gd name="connsiteY7" fmla="*/ 396751 h 396751"/>
                <a:gd name="connsiteX8" fmla="*/ 66126 w 1308844"/>
                <a:gd name="connsiteY8" fmla="*/ 396751 h 396751"/>
                <a:gd name="connsiteX9" fmla="*/ 0 w 1308844"/>
                <a:gd name="connsiteY9" fmla="*/ 330625 h 396751"/>
                <a:gd name="connsiteX10" fmla="*/ 0 w 1308844"/>
                <a:gd name="connsiteY10" fmla="*/ 66126 h 39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08844" h="396751" fill="none" extrusionOk="0">
                  <a:moveTo>
                    <a:pt x="0" y="66126"/>
                  </a:moveTo>
                  <a:cubicBezTo>
                    <a:pt x="280" y="36248"/>
                    <a:pt x="27440" y="-3025"/>
                    <a:pt x="66126" y="0"/>
                  </a:cubicBezTo>
                  <a:cubicBezTo>
                    <a:pt x="206696" y="-10726"/>
                    <a:pt x="466786" y="44070"/>
                    <a:pt x="666188" y="0"/>
                  </a:cubicBezTo>
                  <a:cubicBezTo>
                    <a:pt x="865590" y="-44070"/>
                    <a:pt x="1113809" y="54657"/>
                    <a:pt x="1242718" y="0"/>
                  </a:cubicBezTo>
                  <a:cubicBezTo>
                    <a:pt x="1278381" y="-7184"/>
                    <a:pt x="1305753" y="25552"/>
                    <a:pt x="1308844" y="66126"/>
                  </a:cubicBezTo>
                  <a:cubicBezTo>
                    <a:pt x="1337674" y="159924"/>
                    <a:pt x="1293044" y="206526"/>
                    <a:pt x="1308844" y="330625"/>
                  </a:cubicBezTo>
                  <a:cubicBezTo>
                    <a:pt x="1305451" y="365491"/>
                    <a:pt x="1286819" y="395221"/>
                    <a:pt x="1242718" y="396751"/>
                  </a:cubicBezTo>
                  <a:cubicBezTo>
                    <a:pt x="984926" y="433171"/>
                    <a:pt x="911399" y="330139"/>
                    <a:pt x="677954" y="396751"/>
                  </a:cubicBezTo>
                  <a:cubicBezTo>
                    <a:pt x="444509" y="463363"/>
                    <a:pt x="282881" y="334924"/>
                    <a:pt x="66126" y="396751"/>
                  </a:cubicBezTo>
                  <a:cubicBezTo>
                    <a:pt x="33370" y="394713"/>
                    <a:pt x="-4139" y="360813"/>
                    <a:pt x="0" y="330625"/>
                  </a:cubicBezTo>
                  <a:cubicBezTo>
                    <a:pt x="-14928" y="255219"/>
                    <a:pt x="5175" y="172196"/>
                    <a:pt x="0" y="66126"/>
                  </a:cubicBezTo>
                  <a:close/>
                </a:path>
                <a:path w="1308844" h="396751" stroke="0" extrusionOk="0">
                  <a:moveTo>
                    <a:pt x="0" y="66126"/>
                  </a:moveTo>
                  <a:cubicBezTo>
                    <a:pt x="217" y="30960"/>
                    <a:pt x="31552" y="-5636"/>
                    <a:pt x="66126" y="0"/>
                  </a:cubicBezTo>
                  <a:cubicBezTo>
                    <a:pt x="192893" y="-16256"/>
                    <a:pt x="554685" y="5620"/>
                    <a:pt x="677954" y="0"/>
                  </a:cubicBezTo>
                  <a:cubicBezTo>
                    <a:pt x="801223" y="-5620"/>
                    <a:pt x="1069768" y="64561"/>
                    <a:pt x="1242718" y="0"/>
                  </a:cubicBezTo>
                  <a:cubicBezTo>
                    <a:pt x="1271849" y="2473"/>
                    <a:pt x="1308990" y="25330"/>
                    <a:pt x="1308844" y="66126"/>
                  </a:cubicBezTo>
                  <a:cubicBezTo>
                    <a:pt x="1311243" y="153652"/>
                    <a:pt x="1288622" y="255468"/>
                    <a:pt x="1308844" y="330625"/>
                  </a:cubicBezTo>
                  <a:cubicBezTo>
                    <a:pt x="1304934" y="373933"/>
                    <a:pt x="1280240" y="394729"/>
                    <a:pt x="1242718" y="396751"/>
                  </a:cubicBezTo>
                  <a:cubicBezTo>
                    <a:pt x="1038020" y="424153"/>
                    <a:pt x="790162" y="344143"/>
                    <a:pt x="666188" y="396751"/>
                  </a:cubicBezTo>
                  <a:cubicBezTo>
                    <a:pt x="542214" y="449359"/>
                    <a:pt x="216837" y="343144"/>
                    <a:pt x="66126" y="396751"/>
                  </a:cubicBezTo>
                  <a:cubicBezTo>
                    <a:pt x="35132" y="399952"/>
                    <a:pt x="-2733" y="365827"/>
                    <a:pt x="0" y="330625"/>
                  </a:cubicBezTo>
                  <a:cubicBezTo>
                    <a:pt x="-18269" y="246912"/>
                    <a:pt x="1555" y="167467"/>
                    <a:pt x="0" y="66126"/>
                  </a:cubicBezTo>
                  <a:close/>
                </a:path>
              </a:pathLst>
            </a:custGeom>
            <a:solidFill>
              <a:schemeClr val="bg1"/>
            </a:solidFill>
            <a:ln>
              <a:extLst>
                <a:ext uri="{C807C97D-BFC1-408E-A445-0C87EB9F89A2}">
                  <ask:lineSketchStyleProps xmlns:ask="http://schemas.microsoft.com/office/drawing/2018/sketchyshapes" sd="181842656">
                    <a:prstGeom prst="round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同時開催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765C5AA-25CA-95D4-99FF-B0287AC919A8}"/>
              </a:ext>
            </a:extLst>
          </p:cNvPr>
          <p:cNvSpPr/>
          <p:nvPr/>
        </p:nvSpPr>
        <p:spPr>
          <a:xfrm>
            <a:off x="3837544" y="4889500"/>
            <a:ext cx="2095059" cy="247974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BD3A9C-CCF3-BAFC-0FF6-3DF20EDA5DFE}"/>
              </a:ext>
            </a:extLst>
          </p:cNvPr>
          <p:cNvSpPr/>
          <p:nvPr/>
        </p:nvSpPr>
        <p:spPr>
          <a:xfrm rot="214852">
            <a:off x="3827883" y="4904517"/>
            <a:ext cx="2100719" cy="247055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EFA0109-46EF-F087-5CD4-0F604172C24C}"/>
              </a:ext>
            </a:extLst>
          </p:cNvPr>
          <p:cNvSpPr txBox="1"/>
          <p:nvPr/>
        </p:nvSpPr>
        <p:spPr>
          <a:xfrm>
            <a:off x="3945998" y="4965700"/>
            <a:ext cx="1889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洋野町教育委員会では、「第１回洋野町スポーツ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レクリエーション交流会」を開催します。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楽しく身体を動かして体力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UP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！！運動が苦手な方でも大丈夫♪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経験のある方はもちろん、普段スポーツをしない方でも、友人や家族と一緒にお気軽にご参加ください。</a:t>
            </a:r>
          </a:p>
        </p:txBody>
      </p:sp>
      <p:sp>
        <p:nvSpPr>
          <p:cNvPr id="21" name="テキスト ボックス 92">
            <a:extLst>
              <a:ext uri="{FF2B5EF4-FFF2-40B4-BE49-F238E27FC236}">
                <a16:creationId xmlns:a16="http://schemas.microsoft.com/office/drawing/2014/main" id="{212A67C5-58CF-C23B-6B9D-6AA4A94798B2}"/>
              </a:ext>
            </a:extLst>
          </p:cNvPr>
          <p:cNvSpPr txBox="1"/>
          <p:nvPr/>
        </p:nvSpPr>
        <p:spPr>
          <a:xfrm>
            <a:off x="1035050" y="6552813"/>
            <a:ext cx="2155985" cy="6446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52400" algn="just">
              <a:spcAft>
                <a:spcPts val="0"/>
              </a:spcAft>
            </a:pPr>
            <a:r>
              <a:rPr lang="ja-JP" altLang="en-US" sz="2000" kern="100" dirty="0">
                <a:solidFill>
                  <a:schemeClr val="tx1"/>
                </a:solidFill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ソフトバレー</a:t>
            </a:r>
            <a:endParaRPr lang="en-US" altLang="ja-JP" sz="2000" kern="100" dirty="0">
              <a:solidFill>
                <a:schemeClr val="tx1"/>
              </a:solidFill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 algn="just">
              <a:spcAft>
                <a:spcPts val="0"/>
              </a:spcAft>
            </a:pPr>
            <a:endParaRPr lang="en-US" altLang="ja-JP" sz="600" kern="100" dirty="0">
              <a:solidFill>
                <a:schemeClr val="tx1"/>
              </a:solidFill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>
              <a:spcAft>
                <a:spcPts val="0"/>
              </a:spcAft>
            </a:pPr>
            <a:r>
              <a:rPr lang="ja-JP" altLang="en-US" sz="2000" kern="100" dirty="0">
                <a:solidFill>
                  <a:schemeClr val="tx1"/>
                </a:solidFill>
                <a:latin typeface="ＭＳ ゴシック" panose="020B0609070205080204" pitchFamily="49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モルック</a:t>
            </a:r>
            <a:endParaRPr lang="en-US" altLang="ja-JP" sz="2000" kern="100" dirty="0">
              <a:solidFill>
                <a:schemeClr val="tx1"/>
              </a:solidFill>
              <a:effectLst/>
              <a:latin typeface="ＭＳ ゴシック" panose="020B0609070205080204" pitchFamily="49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52400" algn="just">
              <a:spcAft>
                <a:spcPts val="0"/>
              </a:spcAft>
            </a:pPr>
            <a:endParaRPr lang="ja-JP" sz="2400" kern="100" dirty="0">
              <a:solidFill>
                <a:srgbClr val="FF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62C0EEEE-3A60-44A3-6070-2FE8F5392A4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14" y="6985229"/>
            <a:ext cx="1759078" cy="193857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1ED0CF-936E-ED57-8CFA-3D44CC96B72B}"/>
              </a:ext>
            </a:extLst>
          </p:cNvPr>
          <p:cNvSpPr txBox="1"/>
          <p:nvPr/>
        </p:nvSpPr>
        <p:spPr>
          <a:xfrm>
            <a:off x="44450" y="1524794"/>
            <a:ext cx="6324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ja-JP" altLang="en-US" sz="5000" i="1" dirty="0">
                <a:ln>
                  <a:solidFill>
                    <a:schemeClr val="bg1"/>
                  </a:solidFill>
                </a:ln>
                <a:solidFill>
                  <a:srgbClr val="FF66CC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第１回</a:t>
            </a:r>
            <a:r>
              <a:rPr lang="ja-JP" altLang="ja-JP" sz="5000" i="1" dirty="0">
                <a:ln>
                  <a:solidFill>
                    <a:schemeClr val="bg1"/>
                  </a:solidFill>
                </a:ln>
                <a:solidFill>
                  <a:srgbClr val="FF66CC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洋野町スポーツ</a:t>
            </a:r>
            <a:endParaRPr lang="en-US" altLang="ja-JP" sz="5000" i="1" dirty="0">
              <a:ln>
                <a:solidFill>
                  <a:schemeClr val="bg1"/>
                </a:solidFill>
              </a:ln>
              <a:solidFill>
                <a:srgbClr val="FF66CC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6000"/>
              </a:lnSpc>
            </a:pPr>
            <a:r>
              <a:rPr lang="ja-JP" altLang="ja-JP" sz="5000" i="1" dirty="0">
                <a:ln>
                  <a:solidFill>
                    <a:schemeClr val="bg1"/>
                  </a:solidFill>
                </a:ln>
                <a:solidFill>
                  <a:srgbClr val="FF66CC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レクリエーション交流会</a:t>
            </a:r>
            <a:endParaRPr kumimoji="1" lang="en-US" altLang="ja-JP" sz="5000" i="1" dirty="0">
              <a:ln>
                <a:solidFill>
                  <a:schemeClr val="bg1"/>
                </a:solidFill>
              </a:ln>
              <a:solidFill>
                <a:srgbClr val="FF66CC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29CAE5-FEAF-DF1E-AAAD-EBC66904770E}"/>
              </a:ext>
            </a:extLst>
          </p:cNvPr>
          <p:cNvSpPr txBox="1"/>
          <p:nvPr/>
        </p:nvSpPr>
        <p:spPr>
          <a:xfrm>
            <a:off x="1902751" y="1155700"/>
            <a:ext cx="3475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F66CC"/>
                </a:solidFill>
                <a:latin typeface="+mj-ea"/>
                <a:ea typeface="+mj-ea"/>
              </a:rPr>
              <a:t>みんなでスポーツを楽しもう！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519E6BC-CC93-77C3-07C8-EB25C2EA353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409" y="2984499"/>
            <a:ext cx="1802837" cy="202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04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0EBB7C-253B-4EDC-9400-B5674207FE5E}"/>
              </a:ext>
            </a:extLst>
          </p:cNvPr>
          <p:cNvSpPr txBox="1"/>
          <p:nvPr/>
        </p:nvSpPr>
        <p:spPr>
          <a:xfrm>
            <a:off x="300930" y="679390"/>
            <a:ext cx="701955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2000" b="1" dirty="0">
                <a:latin typeface="+mn-ea"/>
              </a:rPr>
              <a:t>講座内容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3DE227E0-C6C4-40BA-9D11-AD382819698F}"/>
              </a:ext>
            </a:extLst>
          </p:cNvPr>
          <p:cNvSpPr txBox="1"/>
          <p:nvPr/>
        </p:nvSpPr>
        <p:spPr>
          <a:xfrm>
            <a:off x="305072" y="1142777"/>
            <a:ext cx="7044270" cy="184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講座名：　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みんなでスポーツを楽しもう！</a:t>
            </a:r>
            <a:endParaRPr lang="en-US" altLang="ja-JP" sz="14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「第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回洋野町スポーツレクリエーション</a:t>
            </a:r>
            <a:r>
              <a:rPr lang="ja-JP" altLang="en-US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交流会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内　容：　ラジオ体操・ソフトバレー・モルック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日　時 ：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８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日（日）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８：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en-US" altLang="ja-JP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7800" indent="-177800" algn="just">
              <a:lnSpc>
                <a:spcPct val="2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場　所：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洋野町種市体育館　</a:t>
            </a:r>
            <a:r>
              <a:rPr lang="ja-JP" altLang="ja-JP" sz="11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（〒</a:t>
            </a:r>
            <a:r>
              <a:rPr lang="en-US" altLang="ja-JP" sz="11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028-7914</a:t>
            </a:r>
            <a:r>
              <a:rPr lang="ja-JP" altLang="ja-JP" sz="11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洋野町種市</a:t>
            </a:r>
            <a:r>
              <a:rPr lang="en-US" altLang="ja-JP" sz="11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23-27</a:t>
            </a:r>
            <a:r>
              <a:rPr lang="ja-JP" altLang="ja-JP" sz="11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F18163E-1677-4226-B95D-9DB45683EBAE}"/>
              </a:ext>
            </a:extLst>
          </p:cNvPr>
          <p:cNvSpPr txBox="1"/>
          <p:nvPr/>
        </p:nvSpPr>
        <p:spPr>
          <a:xfrm>
            <a:off x="305072" y="3769360"/>
            <a:ext cx="704427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募集人数：　</a:t>
            </a:r>
            <a:r>
              <a:rPr lang="ja-JP" altLang="ja-JP" sz="14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制限</a:t>
            </a:r>
            <a:r>
              <a:rPr lang="ja-JP" altLang="en-US" sz="1400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なし</a:t>
            </a:r>
            <a:endParaRPr lang="en-US" altLang="ja-JP" sz="1400" dirty="0">
              <a:solidFill>
                <a:srgbClr val="FF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52400" indent="-152400" algn="just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申し込み：　</a:t>
            </a:r>
            <a:r>
              <a:rPr lang="ja-JP" altLang="ja-JP" sz="1600" u="wavy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令和８年１月２８日（金）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までに町民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文化会館までお持ちいただくか、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52400" indent="-1524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メール、</a:t>
            </a:r>
            <a:r>
              <a: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で申し込みください。</a:t>
            </a:r>
          </a:p>
          <a:p>
            <a:pPr marL="457200" indent="-457200" algn="just"/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メールの場合は、件名に講座名、本文に「①氏名②年齢③住所④連絡先</a:t>
            </a:r>
            <a:r>
              <a:rPr lang="ja-JP" altLang="ja-JP" sz="1400" dirty="0">
                <a:effectLst/>
                <a:ea typeface="BIZ UDゴシック" panose="020B0400000000000000" pitchFamily="49" charset="-128"/>
                <a:cs typeface="Times New Roman" panose="02020603050405020304" pitchFamily="18" charset="0"/>
              </a:rPr>
              <a:t>⑤</a:t>
            </a:r>
            <a:r>
              <a:rPr lang="ja-JP" altLang="en-US" sz="1400" dirty="0">
                <a:ea typeface="BIZ UDゴシック" panose="020B0400000000000000" pitchFamily="49" charset="-128"/>
                <a:cs typeface="Times New Roman" panose="02020603050405020304" pitchFamily="18" charset="0"/>
              </a:rPr>
              <a:t>その他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457200" indent="-4572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ご入力ください。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457200" indent="-4572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  </a:t>
            </a:r>
            <a:r>
              <a: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日以内に返信メールを送りますので、届かない場合はご連絡ください。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457200" indent="-4572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申込後、いつでもキャンセル可能です。お電話ください。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457200" indent="-457200" algn="just"/>
            <a:r>
              <a:rPr lang="en-US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（洋野町民文化会館　</a:t>
            </a:r>
            <a:r>
              <a:rPr lang="en-US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TEL:65-5411　FAX:69-1100、</a:t>
            </a:r>
            <a:endParaRPr lang="ja-JP" altLang="ja-JP" sz="12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533400" algn="just"/>
            <a:r>
              <a:rPr lang="ja-JP" altLang="en-US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メール</a:t>
            </a:r>
            <a:r>
              <a:rPr lang="en-US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:shogaigakushu@town.hirono.iwate.jp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担当　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下町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舘石、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細越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）</a:t>
            </a:r>
          </a:p>
          <a:p>
            <a:pPr marL="457200" indent="-457200" algn="just"/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参 加 費 ：　</a:t>
            </a:r>
            <a:r>
              <a:rPr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  <a:endParaRPr lang="en-US" altLang="ja-JP" sz="1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7800" indent="-177800" algn="just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講座中の写真撮影について</a:t>
            </a:r>
          </a:p>
          <a:p>
            <a:pPr marL="177800" indent="-177800" algn="just"/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記録保存とその一部を事業実施報告に活用（町広報誌等への掲載含む）するため、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77800" indent="-1778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写真撮影を行います。主催者の責任の下で写真データの使用・掲載をしますので、</a:t>
            </a:r>
            <a:endParaRPr lang="en-US" alt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77800" indent="-177800" algn="just"/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あらかじめご了承願います。なお、不都合がある場合は、当日、職員に申し出ください。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9009153-27DF-4B54-8F77-EBBCEA7ADE6E}"/>
              </a:ext>
            </a:extLst>
          </p:cNvPr>
          <p:cNvSpPr txBox="1"/>
          <p:nvPr/>
        </p:nvSpPr>
        <p:spPr>
          <a:xfrm>
            <a:off x="300930" y="3289300"/>
            <a:ext cx="701955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2000" b="1" dirty="0">
                <a:latin typeface="+mn-ea"/>
              </a:rPr>
              <a:t>連絡事項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DE08F80-F583-4D7E-8E97-73DF18702A70}"/>
              </a:ext>
            </a:extLst>
          </p:cNvPr>
          <p:cNvSpPr txBox="1"/>
          <p:nvPr/>
        </p:nvSpPr>
        <p:spPr>
          <a:xfrm>
            <a:off x="415230" y="7708900"/>
            <a:ext cx="679095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------------------------------------------- </a:t>
            </a:r>
            <a:r>
              <a:rPr lang="ja-JP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きりとり　</a:t>
            </a:r>
            <a:r>
              <a:rPr lang="ja-JP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✂</a:t>
            </a:r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------------------------------------------</a:t>
            </a:r>
            <a:endParaRPr lang="ja-JP" alt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</a:p>
          <a:p>
            <a:r>
              <a:rPr lang="ja-JP" altLang="en-US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みんなでスポーツを楽しもう！</a:t>
            </a:r>
            <a:endParaRPr lang="en-US" altLang="ja-JP" sz="14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1400" kern="1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ja-JP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第</a:t>
            </a:r>
            <a:r>
              <a:rPr lang="en-US" altLang="ja-JP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回洋野町スポーツレクリエーション</a:t>
            </a:r>
            <a:r>
              <a:rPr lang="ja-JP" altLang="en-US" sz="14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交流会</a:t>
            </a:r>
            <a:r>
              <a:rPr lang="ja-JP" altLang="ja-JP" sz="14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」</a:t>
            </a:r>
            <a:r>
              <a:rPr lang="ja-JP" altLang="en-US" sz="1400" b="1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参加申込書</a:t>
            </a:r>
            <a:endParaRPr lang="ja-JP" altLang="ja-JP" sz="18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B799036-C60E-4477-A402-5EB4CF734CCE}"/>
              </a:ext>
            </a:extLst>
          </p:cNvPr>
          <p:cNvSpPr txBox="1"/>
          <p:nvPr/>
        </p:nvSpPr>
        <p:spPr>
          <a:xfrm>
            <a:off x="273050" y="165100"/>
            <a:ext cx="7019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n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ひろのカレッジ</a:t>
            </a:r>
            <a:r>
              <a:rPr lang="en-US" altLang="ja-JP" sz="2400" b="1" dirty="0">
                <a:ln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2025</a:t>
            </a:r>
            <a:r>
              <a:rPr lang="ja-JP" altLang="en-US" sz="2400" b="1" dirty="0">
                <a:ln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～みんなの学び場～</a:t>
            </a:r>
            <a:endParaRPr kumimoji="1" lang="ja-JP" altLang="en-US" sz="2400" b="1" dirty="0">
              <a:ln>
                <a:solidFill>
                  <a:schemeClr val="bg1"/>
                </a:solidFill>
              </a:ln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77739056-134A-65B1-B9DF-566F27888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067778"/>
              </p:ext>
            </p:extLst>
          </p:nvPr>
        </p:nvGraphicFramePr>
        <p:xfrm>
          <a:off x="568181" y="8598074"/>
          <a:ext cx="6724424" cy="1415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3873">
                  <a:extLst>
                    <a:ext uri="{9D8B030D-6E8A-4147-A177-3AD203B41FA5}">
                      <a16:colId xmlns:a16="http://schemas.microsoft.com/office/drawing/2014/main" val="899419167"/>
                    </a:ext>
                  </a:extLst>
                </a:gridCol>
                <a:gridCol w="676444">
                  <a:extLst>
                    <a:ext uri="{9D8B030D-6E8A-4147-A177-3AD203B41FA5}">
                      <a16:colId xmlns:a16="http://schemas.microsoft.com/office/drawing/2014/main" val="2160524459"/>
                    </a:ext>
                  </a:extLst>
                </a:gridCol>
                <a:gridCol w="2745752">
                  <a:extLst>
                    <a:ext uri="{9D8B030D-6E8A-4147-A177-3AD203B41FA5}">
                      <a16:colId xmlns:a16="http://schemas.microsoft.com/office/drawing/2014/main" val="1939160574"/>
                    </a:ext>
                  </a:extLst>
                </a:gridCol>
                <a:gridCol w="1228355">
                  <a:extLst>
                    <a:ext uri="{9D8B030D-6E8A-4147-A177-3AD203B41FA5}">
                      <a16:colId xmlns:a16="http://schemas.microsoft.com/office/drawing/2014/main" val="2379024223"/>
                    </a:ext>
                  </a:extLst>
                </a:gridCol>
              </a:tblGrid>
              <a:tr h="321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年齢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住所・連絡先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備考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15989"/>
                  </a:ext>
                </a:extLst>
              </a:tr>
              <a:tr h="55923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　　所：</a:t>
                      </a:r>
                      <a:endParaRPr kumimoji="1"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電話番号：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6736647"/>
                  </a:ext>
                </a:extLst>
              </a:tr>
              <a:tr h="535438"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　　所：</a:t>
                      </a:r>
                      <a:endParaRPr kumimoji="1"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電話番号：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583715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40AC1D4-29E4-096C-3012-9E0BE5B8A245}"/>
              </a:ext>
            </a:extLst>
          </p:cNvPr>
          <p:cNvSpPr txBox="1"/>
          <p:nvPr/>
        </p:nvSpPr>
        <p:spPr>
          <a:xfrm>
            <a:off x="539951" y="10087576"/>
            <a:ext cx="66662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本申込書を町民文化会館にお持ちいただくか、電話</a:t>
            </a:r>
            <a:r>
              <a:rPr lang="ja-JP" altLang="en-US" sz="1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0194-65-5411</a:t>
            </a:r>
            <a:r>
              <a:rPr lang="ja-JP" altLang="ja-JP" sz="1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まで申し込みください。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338CDF9-C3B8-37F6-26C1-1DFB17C55569}"/>
              </a:ext>
            </a:extLst>
          </p:cNvPr>
          <p:cNvGrpSpPr/>
          <p:nvPr/>
        </p:nvGrpSpPr>
        <p:grpSpPr>
          <a:xfrm>
            <a:off x="5653377" y="1173421"/>
            <a:ext cx="1724924" cy="2147752"/>
            <a:chOff x="0" y="-29466"/>
            <a:chExt cx="1210535" cy="1322429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40364DD0-AD3A-BAAC-BD6F-C27D8A7371B7}"/>
                </a:ext>
              </a:extLst>
            </p:cNvPr>
            <p:cNvGrpSpPr/>
            <p:nvPr/>
          </p:nvGrpSpPr>
          <p:grpSpPr>
            <a:xfrm>
              <a:off x="60349" y="-29466"/>
              <a:ext cx="1150186" cy="1322429"/>
              <a:chOff x="57004" y="-22478"/>
              <a:chExt cx="1312776" cy="1542758"/>
            </a:xfrm>
          </p:grpSpPr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6997964A-47E7-B6FA-B4A3-4BD9E96D5E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817" y="166255"/>
                <a:ext cx="965835" cy="965835"/>
              </a:xfrm>
              <a:prstGeom prst="rect">
                <a:avLst/>
              </a:prstGeom>
            </p:spPr>
          </p:pic>
          <p:sp>
            <p:nvSpPr>
              <p:cNvPr id="24" name="テキスト ボックス 1175194954">
                <a:extLst>
                  <a:ext uri="{FF2B5EF4-FFF2-40B4-BE49-F238E27FC236}">
                    <a16:creationId xmlns:a16="http://schemas.microsoft.com/office/drawing/2014/main" id="{768B3CBE-93EA-6258-8DC2-189BA3654C54}"/>
                  </a:ext>
                </a:extLst>
              </p:cNvPr>
              <p:cNvSpPr txBox="1"/>
              <p:nvPr/>
            </p:nvSpPr>
            <p:spPr>
              <a:xfrm>
                <a:off x="167999" y="102070"/>
                <a:ext cx="1201781" cy="3086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テキスト ボックス 374701076">
                <a:extLst>
                  <a:ext uri="{FF2B5EF4-FFF2-40B4-BE49-F238E27FC236}">
                    <a16:creationId xmlns:a16="http://schemas.microsoft.com/office/drawing/2014/main" id="{B34D15BC-94AC-6A2A-98A7-2BB8EDE8650A}"/>
                  </a:ext>
                </a:extLst>
              </p:cNvPr>
              <p:cNvSpPr txBox="1"/>
              <p:nvPr/>
            </p:nvSpPr>
            <p:spPr>
              <a:xfrm>
                <a:off x="145191" y="1059690"/>
                <a:ext cx="1201393" cy="3086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600" kern="10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600" kern="10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600" kern="10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200" kern="10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テキスト ボックス 1483902234">
                <a:extLst>
                  <a:ext uri="{FF2B5EF4-FFF2-40B4-BE49-F238E27FC236}">
                    <a16:creationId xmlns:a16="http://schemas.microsoft.com/office/drawing/2014/main" id="{760DF961-C7D4-FFEA-CB81-860185764611}"/>
                  </a:ext>
                </a:extLst>
              </p:cNvPr>
              <p:cNvSpPr txBox="1"/>
              <p:nvPr/>
            </p:nvSpPr>
            <p:spPr>
              <a:xfrm rot="16200000">
                <a:off x="-288719" y="323245"/>
                <a:ext cx="1072633" cy="3811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テキスト ボックス 169028190">
                <a:extLst>
                  <a:ext uri="{FF2B5EF4-FFF2-40B4-BE49-F238E27FC236}">
                    <a16:creationId xmlns:a16="http://schemas.microsoft.com/office/drawing/2014/main" id="{BCE575A2-3470-071A-05D0-4E1273DBEE84}"/>
                  </a:ext>
                </a:extLst>
              </p:cNvPr>
              <p:cNvSpPr txBox="1"/>
              <p:nvPr/>
            </p:nvSpPr>
            <p:spPr>
              <a:xfrm rot="5400000">
                <a:off x="406335" y="720034"/>
                <a:ext cx="1291882" cy="3086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/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ひろのカレッジ申込</a:t>
                </a:r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QR</a:t>
                </a:r>
                <a:r>
                  <a:rPr lang="ja-JP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コード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600" kern="100" dirty="0">
                    <a:effectLst/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 </a:t>
                </a:r>
                <a:endParaRPr lang="ja-JP" sz="12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7F10870-EECB-815D-6364-01F3803A1008}"/>
                </a:ext>
              </a:extLst>
            </p:cNvPr>
            <p:cNvSpPr/>
            <p:nvPr/>
          </p:nvSpPr>
          <p:spPr>
            <a:xfrm>
              <a:off x="0" y="19050"/>
              <a:ext cx="1113155" cy="1054869"/>
            </a:xfrm>
            <a:prstGeom prst="rect">
              <a:avLst/>
            </a:prstGeom>
            <a:noFill/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28" name="テキスト ボックス 14">
            <a:extLst>
              <a:ext uri="{FF2B5EF4-FFF2-40B4-BE49-F238E27FC236}">
                <a16:creationId xmlns:a16="http://schemas.microsoft.com/office/drawing/2014/main" id="{AD7D6D0A-68C0-10D5-6E16-30F55ED90769}"/>
              </a:ext>
            </a:extLst>
          </p:cNvPr>
          <p:cNvSpPr txBox="1"/>
          <p:nvPr/>
        </p:nvSpPr>
        <p:spPr>
          <a:xfrm>
            <a:off x="5848983" y="3007653"/>
            <a:ext cx="1150787" cy="19229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sz="105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↑申込</a:t>
            </a:r>
            <a:r>
              <a:rPr lang="en-US" sz="105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QR</a:t>
            </a:r>
            <a:r>
              <a:rPr lang="ja-JP" sz="105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コード</a:t>
            </a:r>
          </a:p>
        </p:txBody>
      </p:sp>
    </p:spTree>
    <p:extLst>
      <p:ext uri="{BB962C8B-B14F-4D97-AF65-F5344CB8AC3E}">
        <p14:creationId xmlns:p14="http://schemas.microsoft.com/office/powerpoint/2010/main" val="2664601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2388</TotalTime>
  <Words>556</Words>
  <Application>Microsoft Office PowerPoint</Application>
  <PresentationFormat>ユーザー設定</PresentationFormat>
  <Paragraphs>94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UDPゴシック</vt:lpstr>
      <vt:lpstr>BIZ UDゴシック</vt:lpstr>
      <vt:lpstr>HGPｺﾞｼｯｸM</vt:lpstr>
      <vt:lpstr>HGP創英角ｺﾞｼｯｸUB</vt:lpstr>
      <vt:lpstr>HG丸ｺﾞｼｯｸM-PRO</vt:lpstr>
      <vt:lpstr>ＭＳ ゴシック</vt:lpstr>
      <vt:lpstr>游ゴシック</vt:lpstr>
      <vt:lpstr>Calibri</vt:lpstr>
      <vt:lpstr>Cambria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健康づくり大会</dc:title>
  <dc:creator>00845</dc:creator>
  <cp:lastModifiedBy>細越　大樹</cp:lastModifiedBy>
  <cp:revision>179</cp:revision>
  <cp:lastPrinted>2026-01-05T07:26:58Z</cp:lastPrinted>
  <dcterms:created xsi:type="dcterms:W3CDTF">2023-03-10T08:44:51Z</dcterms:created>
  <dcterms:modified xsi:type="dcterms:W3CDTF">2026-01-05T07:27:15Z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2023-03-10T00:00:00Z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2023-03-10T00:00:00Z</vt:filetime>
  </property>
</Properties>
</file>